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87" r:id="rId3"/>
    <p:sldId id="393" r:id="rId4"/>
    <p:sldId id="388" r:id="rId5"/>
    <p:sldId id="389" r:id="rId6"/>
    <p:sldId id="390" r:id="rId7"/>
    <p:sldId id="391" r:id="rId8"/>
    <p:sldId id="392" r:id="rId9"/>
    <p:sldId id="394" r:id="rId10"/>
    <p:sldId id="395" r:id="rId11"/>
    <p:sldId id="396" r:id="rId12"/>
    <p:sldId id="397" r:id="rId13"/>
    <p:sldId id="398" r:id="rId14"/>
    <p:sldId id="407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366" r:id="rId24"/>
    <p:sldId id="367" r:id="rId25"/>
    <p:sldId id="368" r:id="rId26"/>
    <p:sldId id="408" r:id="rId27"/>
    <p:sldId id="36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1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34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407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82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0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87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7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2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4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59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37e67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37e67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39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3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90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2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5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7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90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1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82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4.1/ref/models/instanc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Django-Pyth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Web Development with Python/Django</a:t>
            </a:r>
            <a:endParaRPr b="1" dirty="0">
              <a:latin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27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Abdelhameed Ibrahim</a:t>
            </a:r>
          </a:p>
          <a:p>
            <a:pPr algn="ctr"/>
            <a:r>
              <a:rPr lang="en-US" sz="2800" dirty="0"/>
              <a:t>Assoc. Prof. of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DF1A7-0B62-5216-55EE-57312836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518" y="4699852"/>
            <a:ext cx="1092482" cy="44364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5" y="71885"/>
            <a:ext cx="8520600" cy="572700"/>
          </a:xfrm>
        </p:spPr>
        <p:txBody>
          <a:bodyPr/>
          <a:lstStyle/>
          <a:p>
            <a:pPr algn="ctr"/>
            <a:r>
              <a:rPr lang="en-US" sz="2800" dirty="0">
                <a:latin typeface="Montserrat"/>
              </a:rPr>
              <a:t>Static directory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5EF9D9-D1F1-DEFE-7D01-4879E6847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3" y="677997"/>
            <a:ext cx="8156663" cy="20836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24CA9D-F6F9-259A-651F-493E541F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45" y="2795018"/>
            <a:ext cx="8156661" cy="19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39AC0C0-B9A9-9AB2-A789-3959A151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87" y="159066"/>
            <a:ext cx="8385826" cy="438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67A16-4BB1-B201-9657-37328BFB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518" y="4699852"/>
            <a:ext cx="1092482" cy="4436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6AA5-2668-3361-2E04-F1A3A726966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8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67A16-4BB1-B201-9657-37328BFB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18" y="4699852"/>
            <a:ext cx="1092482" cy="4436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6AA5-2668-3361-2E04-F1A3A726966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2" name="Picture 1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889D15EF-012A-D4E1-2302-04D678D2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9066"/>
            <a:ext cx="870569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Different views format, Include() function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Static directory, for </a:t>
            </a:r>
            <a:r>
              <a:rPr lang="en-US" sz="2800" dirty="0" err="1">
                <a:latin typeface="Montserrat"/>
              </a:rPr>
              <a:t>css</a:t>
            </a:r>
            <a:r>
              <a:rPr lang="en-US" sz="2800" dirty="0">
                <a:latin typeface="Montserrat"/>
              </a:rPr>
              <a:t>, </a:t>
            </a:r>
            <a:r>
              <a:rPr lang="en-US" sz="2800" dirty="0" err="1">
                <a:latin typeface="Montserrat"/>
              </a:rPr>
              <a:t>js</a:t>
            </a:r>
            <a:r>
              <a:rPr lang="en-US" sz="2800" dirty="0">
                <a:latin typeface="Montserrat"/>
              </a:rPr>
              <a:t>, images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More classes for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1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Montserrat"/>
                <a:sym typeface="Montserrat"/>
              </a:rPr>
              <a:t>More classes for database</a:t>
            </a:r>
            <a:b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868488"/>
            <a:ext cx="8520600" cy="379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C3C26"/>
                </a:solidFill>
                <a:effectLst/>
                <a:latin typeface="Roboto" panose="02000000000000000000" pitchFamily="2" charset="0"/>
              </a:rPr>
              <a:t>To display an object in the Django admin site and as the value inserted into a template when it displays an object.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C3C26"/>
                </a:solidFill>
                <a:effectLst/>
                <a:latin typeface="Roboto" panose="02000000000000000000" pitchFamily="2" charset="0"/>
                <a:hlinkClick r:id="rId3"/>
              </a:rPr>
              <a:t>https://docs.djangoproject.com/en/4.1/ref/models/instances/</a:t>
            </a:r>
            <a:endParaRPr lang="en-US" dirty="0">
              <a:solidFill>
                <a:srgbClr val="0C3C26"/>
              </a:solidFill>
              <a:latin typeface="Roboto" panose="020000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0C3C26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class Topic(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models.Model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top_name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models.CharField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max_length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=264, unique=True)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</a:rPr>
              <a:t>	def __str__(self):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</a:rPr>
              <a:t>		return self.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top_name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class Webpage(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models.Model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	category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ForeignKey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(Topic)</a:t>
            </a: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	name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models.CharField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max_length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=264)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url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models.URLField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</a:rPr>
              <a:t>	def __str__(self):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</a:rPr>
              <a:t>		return self.name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Inconsolata"/>
              <a:cs typeface="Times New Roman" panose="02020603050405020304" pitchFamily="18" charset="0"/>
              <a:sym typeface="Inconsol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64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67A16-4BB1-B201-9657-37328BFB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18" y="4699852"/>
            <a:ext cx="1092482" cy="4436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6AA5-2668-3361-2E04-F1A3A726966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6F0114-B7B0-96AE-9887-F3AB260D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5" y="224862"/>
            <a:ext cx="837727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67A16-4BB1-B201-9657-37328BFB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18" y="4699852"/>
            <a:ext cx="1092482" cy="4436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6AA5-2668-3361-2E04-F1A3A726966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DE178A-CF7F-09F6-23B3-E95D441F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7" y="224862"/>
            <a:ext cx="8368744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Montserrat"/>
              </a:rPr>
              <a:t>Run test data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31447A-6069-94AC-2757-DC89CA32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5" y="1049368"/>
            <a:ext cx="913006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Insert data</a:t>
            </a:r>
            <a:br>
              <a:rPr lang="en-US" dirty="0">
                <a:latin typeface="Montserrat"/>
              </a:rPr>
            </a:br>
            <a:endParaRPr lang="en-US" dirty="0">
              <a:latin typeface="Montserrat"/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C0DC09-1FB5-2F95-EA61-BC6D1F47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34" y="1049368"/>
            <a:ext cx="864773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Insert data</a:t>
            </a:r>
            <a:br>
              <a:rPr lang="en-US" dirty="0">
                <a:latin typeface="Montserrat"/>
              </a:rPr>
            </a:b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89A094-E044-8FBB-051C-909C8802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58" y="987054"/>
            <a:ext cx="81687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Different views format, Include() function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Static directory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More classes for database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800" dirty="0">
                <a:latin typeface="Montserrat"/>
              </a:rPr>
              <a:t> </a:t>
            </a:r>
            <a:endParaRPr lang="en-US" sz="2800" dirty="0"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To use admin and </a:t>
            </a:r>
            <a:r>
              <a:rPr lang="en-US" dirty="0" err="1">
                <a:latin typeface="Montserrat"/>
              </a:rPr>
              <a:t>createsuperuser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>
                <a:latin typeface="Montserrat"/>
              </a:rPr>
            </a:br>
            <a:endParaRPr lang="en-US" dirty="0">
              <a:latin typeface="Montserrat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197298-39D8-7B8C-6D73-09316670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132510"/>
            <a:ext cx="813351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0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quit()</a:t>
            </a:r>
            <a:br>
              <a:rPr lang="en-US" dirty="0">
                <a:latin typeface="Montserrat"/>
              </a:rPr>
            </a:br>
            <a:endParaRPr lang="en-US" dirty="0">
              <a:latin typeface="Montserrat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46E0E75D-93A0-F623-4C7D-0C6691223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1" y="1223950"/>
            <a:ext cx="899203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/>
              </a:rPr>
              <a:t>To use admin and </a:t>
            </a:r>
            <a:r>
              <a:rPr lang="en-US" dirty="0" err="1">
                <a:latin typeface="Montserrat"/>
              </a:rPr>
              <a:t>createsuperuser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>
                <a:latin typeface="Montserrat"/>
              </a:rPr>
            </a:br>
            <a:endParaRPr lang="en-US" dirty="0">
              <a:latin typeface="Montserrat"/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B73034-E1A9-B471-E66A-3E3A40CA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" y="1140808"/>
            <a:ext cx="9020756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4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 - Confirm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can download the code created in this Training from my GitHub account: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600" dirty="0">
                <a:latin typeface="Montserrat"/>
                <a:hlinkClick r:id="rId3"/>
              </a:rPr>
              <a:t>https://github.com/afai79/Django-Python</a:t>
            </a: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61FD08-025A-1325-8BCD-A61E5A5B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33" y="386647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361462-A66F-ED9E-70CB-AEB399E9438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2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Django – Challenge 3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2877A-ED9A-EC7B-B6AC-34C398C7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04FC56-57F4-498D-487E-8CFFE74069E9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4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Challenge 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Develop a Django web form that Creating Book store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37A301-2109-930D-2D90-667EB33BD04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8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37A301-2109-930D-2D90-667EB33BD04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0C6133-677C-67A6-CD9D-9BEA502C7CA2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61965"/>
            <a:ext cx="7488832" cy="4185731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2000" b="1" i="0" dirty="0">
                <a:effectLst/>
                <a:latin typeface="Segoe UI" panose="020B0502040204020203" pitchFamily="34" charset="0"/>
              </a:rPr>
              <a:t>Books App</a:t>
            </a:r>
            <a:r>
              <a:rPr lang="en-US" sz="2000" b="0" i="0" dirty="0">
                <a:effectLst/>
                <a:latin typeface="Segoe UI" panose="020B0502040204020203" pitchFamily="34" charset="0"/>
              </a:rPr>
              <a:t> {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- List books with their information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- Search for a book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- Author Profile}</a:t>
            </a:r>
            <a:endParaRPr lang="ar-SA" sz="2000" b="0" i="0" dirty="0">
              <a:effectLst/>
              <a:latin typeface="Segoe UI" panose="020B0502040204020203" pitchFamily="34" charset="0"/>
            </a:endParaRPr>
          </a:p>
          <a:p>
            <a:pPr eaLnBrk="1" hangingPunct="1">
              <a:defRPr/>
            </a:pPr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eaLnBrk="1" hangingPunct="1">
              <a:defRPr/>
            </a:pPr>
            <a:r>
              <a:rPr lang="en-US" sz="2000" b="1" i="0" dirty="0">
                <a:effectLst/>
                <a:latin typeface="Segoe UI" panose="020B0502040204020203" pitchFamily="34" charset="0"/>
              </a:rPr>
              <a:t>Books</a:t>
            </a:r>
            <a:r>
              <a:rPr lang="en-US" sz="2000" b="0" i="0" dirty="0">
                <a:effectLst/>
                <a:latin typeface="Segoe UI" panose="020B0502040204020203" pitchFamily="34" charset="0"/>
              </a:rPr>
              <a:t> {Id, Title, Abstract, ISBN, Author, Shelf}</a:t>
            </a:r>
          </a:p>
          <a:p>
            <a:pPr eaLnBrk="1" hangingPunct="1">
              <a:defRPr/>
            </a:pPr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eaLnBrk="1" hangingPunct="1">
              <a:defRPr/>
            </a:pPr>
            <a:endParaRPr lang="en-US" sz="2000" b="0" i="0" dirty="0">
              <a:effectLst/>
              <a:latin typeface="Segoe UI" panose="020B0502040204020203" pitchFamily="34" charset="0"/>
            </a:endParaRPr>
          </a:p>
          <a:p>
            <a:pPr eaLnBrk="1" hangingPunct="1">
              <a:defRPr/>
            </a:pPr>
            <a:r>
              <a:rPr lang="en-US" sz="2000" b="1" i="0" dirty="0">
                <a:effectLst/>
                <a:latin typeface="Segoe UI" panose="020B0502040204020203" pitchFamily="34" charset="0"/>
              </a:rPr>
              <a:t>Db Entities </a:t>
            </a:r>
            <a:r>
              <a:rPr lang="en-US" sz="2000" b="0" i="0" dirty="0">
                <a:effectLst/>
                <a:latin typeface="Segoe UI" panose="020B0502040204020203" pitchFamily="34" charset="0"/>
              </a:rPr>
              <a:t>{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Books (Id, Title, Abstract, ISBN, </a:t>
            </a:r>
            <a:r>
              <a:rPr lang="en-US" sz="2000" b="0" i="0" dirty="0" err="1">
                <a:effectLst/>
                <a:latin typeface="Segoe UI" panose="020B0502040204020203" pitchFamily="34" charset="0"/>
              </a:rPr>
              <a:t>AuthorID</a:t>
            </a:r>
            <a:r>
              <a:rPr lang="en-US" sz="2000" b="0" i="0" dirty="0">
                <a:effectLst/>
                <a:latin typeface="Segoe UI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Segoe UI" panose="020B0502040204020203" pitchFamily="34" charset="0"/>
              </a:rPr>
              <a:t>ShelfID</a:t>
            </a:r>
            <a:r>
              <a:rPr lang="en-US" sz="2000" b="0" i="0" dirty="0">
                <a:effectLst/>
                <a:latin typeface="Segoe UI" panose="020B0502040204020203" pitchFamily="34" charset="0"/>
              </a:rPr>
              <a:t>)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Authors (Id, Name, Email)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    Shelves (Id, Name)</a:t>
            </a:r>
          </a:p>
          <a:p>
            <a:pPr eaLnBrk="1" hangingPunct="1">
              <a:defRPr/>
            </a:pPr>
            <a:r>
              <a:rPr lang="en-US" sz="2000" b="0" i="0" dirty="0">
                <a:effectLst/>
                <a:latin typeface="Segoe UI" panose="020B0502040204020203" pitchFamily="34" charset="0"/>
              </a:rPr>
              <a:t>}</a:t>
            </a:r>
          </a:p>
          <a:p>
            <a:pPr eaLnBrk="1" hangingPunct="1">
              <a:defRPr/>
            </a:pPr>
            <a:endParaRPr lang="en-US" sz="2000" b="1" kern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6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Thanks</a:t>
            </a:r>
            <a:endParaRPr b="1" dirty="0">
              <a:latin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FBA6C-A45A-5A6A-5BB4-4D89D477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96" y="2197970"/>
            <a:ext cx="1251014" cy="508026"/>
          </a:xfrm>
          <a:prstGeom prst="rect">
            <a:avLst/>
          </a:prstGeom>
        </p:spPr>
      </p:pic>
      <p:pic>
        <p:nvPicPr>
          <p:cNvPr id="8" name="Picture 2" descr="Image result for visual studio code">
            <a:extLst>
              <a:ext uri="{FF2B5EF4-FFF2-40B4-BE49-F238E27FC236}">
                <a16:creationId xmlns:a16="http://schemas.microsoft.com/office/drawing/2014/main" id="{2592382C-C77D-D61D-C2B9-4085E8D3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7" y="1999567"/>
            <a:ext cx="1133476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62DF12-DAA8-0D2D-7353-E8E6B0F3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32" y="3330485"/>
            <a:ext cx="1744735" cy="8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28EABB9-0818-B82F-7A73-A77DF66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39" y="3204041"/>
            <a:ext cx="991481" cy="9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4F1975-8888-5C8D-7386-261443DB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65" y="3133043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21158F-C2DA-C01B-0EFD-682ADEFEA30E}"/>
              </a:ext>
            </a:extLst>
          </p:cNvPr>
          <p:cNvSpPr txBox="1">
            <a:spLocks/>
          </p:cNvSpPr>
          <p:nvPr/>
        </p:nvSpPr>
        <p:spPr>
          <a:xfrm>
            <a:off x="3124199" y="4510432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742950" marR="0" lvl="1" indent="-28575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143000" marR="0" lvl="2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3pPr>
            <a:lvl4pPr marL="1600200" marR="0" lvl="3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4pPr>
            <a:lvl5pPr marL="2057400" marR="0" lvl="4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5pPr>
            <a:lvl6pPr marL="2514600" marR="0" lvl="5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6pPr>
            <a:lvl7pPr marL="2971800" marR="0" lvl="6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7pPr>
            <a:lvl8pPr marL="3429000" marR="0" lvl="7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8pPr>
            <a:lvl9pPr marL="3886200" marR="0" lvl="8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Garamond" panose="02020404030301010803" pitchFamily="18" charset="0"/>
              </a:rPr>
              <a:t>Dr. Abdelhameed Fawzy</a:t>
            </a:r>
            <a:endParaRPr lang="en-US" altLang="en-US" sz="1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7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</a:rPr>
              <a:t>Different views format, Include() function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Static directory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More classes for database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sz="2800" dirty="0"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8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44F3DF-5640-A696-E33D-BA3A3856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71" y="53268"/>
            <a:ext cx="8377277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1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django.contrib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admin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django.urls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path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first_app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views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django.conf.urls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include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urlpatterns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path('',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views.index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 = 'index'),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path('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first_app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/', </a:t>
            </a:r>
            <a:r>
              <a:rPr lang="en-U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include('</a:t>
            </a:r>
            <a:r>
              <a:rPr lang="en-US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first_app.urls</a:t>
            </a:r>
            <a:r>
              <a:rPr lang="en-U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path('admin/',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admin.site.urls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0" lvl="1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800" dirty="0">
              <a:solidFill>
                <a:schemeClr val="tx1"/>
              </a:solidFill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Montserrat"/>
              </a:rPr>
              <a:t>Project: Urls.py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2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154FCA-5EF5-4424-CE79-D4F5E9B3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4" y="53268"/>
            <a:ext cx="835173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django.urls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path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first_app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 views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urlpatterns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path('',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views.index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name='index'),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EE070-26ED-477B-2D01-3C66C21C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Montserrat"/>
              </a:rPr>
              <a:t>App: Urls.py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8E9578D-407D-6C56-1349-2925F2D41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5" y="58576"/>
            <a:ext cx="8368744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</a:rPr>
              <a:t>Different views format, Include() function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</a:rPr>
              <a:t>Static directory, for </a:t>
            </a:r>
            <a:r>
              <a:rPr lang="en-US" sz="2800" dirty="0" err="1">
                <a:solidFill>
                  <a:srgbClr val="0070C0"/>
                </a:solidFill>
                <a:latin typeface="Montserrat"/>
              </a:rPr>
              <a:t>css</a:t>
            </a:r>
            <a:r>
              <a:rPr lang="en-US" sz="2800" dirty="0">
                <a:solidFill>
                  <a:srgbClr val="0070C0"/>
                </a:solidFill>
                <a:latin typeface="Montserrat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Montserrat"/>
              </a:rPr>
              <a:t>js</a:t>
            </a:r>
            <a:r>
              <a:rPr lang="en-US" sz="2800" dirty="0">
                <a:solidFill>
                  <a:srgbClr val="0070C0"/>
                </a:solidFill>
                <a:latin typeface="Montserrat"/>
              </a:rPr>
              <a:t>, images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More classes for database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sz="2800" dirty="0">
              <a:solidFill>
                <a:srgbClr val="0070C0"/>
              </a:solidFill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904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518</Words>
  <Application>Microsoft Office PowerPoint</Application>
  <PresentationFormat>On-screen Show (16:9)</PresentationFormat>
  <Paragraphs>114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Roboto</vt:lpstr>
      <vt:lpstr>Garamond</vt:lpstr>
      <vt:lpstr>Montserrat</vt:lpstr>
      <vt:lpstr>Calibri</vt:lpstr>
      <vt:lpstr>Segoe UI</vt:lpstr>
      <vt:lpstr>Times New Roman</vt:lpstr>
      <vt:lpstr>Consolas</vt:lpstr>
      <vt:lpstr>Simple Light</vt:lpstr>
      <vt:lpstr>Web Development with Python/Django</vt:lpstr>
      <vt:lpstr>Learning Objectives</vt:lpstr>
      <vt:lpstr>Learning Objectives</vt:lpstr>
      <vt:lpstr>PowerPoint Presentation</vt:lpstr>
      <vt:lpstr>Project: Urls.py</vt:lpstr>
      <vt:lpstr>PowerPoint Presentation</vt:lpstr>
      <vt:lpstr>App: Urls.py</vt:lpstr>
      <vt:lpstr>PowerPoint Presentation</vt:lpstr>
      <vt:lpstr>Learning Objectives</vt:lpstr>
      <vt:lpstr>Static directory</vt:lpstr>
      <vt:lpstr>PowerPoint Presentation</vt:lpstr>
      <vt:lpstr>PowerPoint Presentation</vt:lpstr>
      <vt:lpstr>Learning Objectives</vt:lpstr>
      <vt:lpstr>More classes for database </vt:lpstr>
      <vt:lpstr>PowerPoint Presentation</vt:lpstr>
      <vt:lpstr>PowerPoint Presentation</vt:lpstr>
      <vt:lpstr>Run test data</vt:lpstr>
      <vt:lpstr>Insert data </vt:lpstr>
      <vt:lpstr>Insert data </vt:lpstr>
      <vt:lpstr>To use admin and createsuperuser  </vt:lpstr>
      <vt:lpstr>quit() </vt:lpstr>
      <vt:lpstr>To use admin and createsuperuser  </vt:lpstr>
      <vt:lpstr>Learning Objectives - Confirm</vt:lpstr>
      <vt:lpstr>Django – Challenge 3 </vt:lpstr>
      <vt:lpstr>Challenge 3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Level One </dc:title>
  <cp:lastModifiedBy>Abdelhameed Ibrahim</cp:lastModifiedBy>
  <cp:revision>371</cp:revision>
  <dcterms:modified xsi:type="dcterms:W3CDTF">2022-08-24T01:27:07Z</dcterms:modified>
</cp:coreProperties>
</file>